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  <p:sldId id="279" r:id="rId3"/>
    <p:sldId id="280" r:id="rId4"/>
    <p:sldId id="281" r:id="rId5"/>
    <p:sldId id="282" r:id="rId6"/>
    <p:sldId id="274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37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413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227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494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15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903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166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76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378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88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971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BD245E6-B36B-4D1A-A0EF-073DB89E425D}" type="datetimeFigureOut">
              <a:rPr lang="hu-HU" smtClean="0"/>
              <a:t>2017.10.24.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FC4EA21-B4A5-4A4B-ACE1-BF2558933F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610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z&#369;r&#233;s%20vizsg&#225;lat%20&#225;talak&#237;t&#225;sa%20jav&#237;tott/Szakmai%20aj&#225;nl&#225;s%20a%20besz&#233;dprobl&#233;m&#225;k%20rangsorol&#225;s&#225;hoz.doc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78279" y="1190170"/>
            <a:ext cx="9956478" cy="1986619"/>
          </a:xfrm>
        </p:spPr>
        <p:txBody>
          <a:bodyPr>
            <a:noAutofit/>
          </a:bodyPr>
          <a:lstStyle/>
          <a:p>
            <a:pPr algn="ctr"/>
            <a:r>
              <a:rPr lang="hu-HU" sz="5400" dirty="0" smtClean="0"/>
              <a:t>Tájékoztató a logopédiai ellátás változásairól</a:t>
            </a:r>
            <a:endParaRPr lang="hu-HU" sz="5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862285" y="4535246"/>
            <a:ext cx="5129796" cy="1388165"/>
          </a:xfrm>
        </p:spPr>
        <p:txBody>
          <a:bodyPr>
            <a:normAutofit/>
          </a:bodyPr>
          <a:lstStyle/>
          <a:p>
            <a:pPr algn="ctr"/>
            <a:r>
              <a:rPr lang="hu-HU" sz="4800" dirty="0" smtClean="0"/>
              <a:t>2017-18</a:t>
            </a:r>
            <a:endParaRPr lang="hu-HU" sz="4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54137" y="3937453"/>
            <a:ext cx="2487384" cy="218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151918" cy="1356360"/>
          </a:xfrm>
        </p:spPr>
        <p:txBody>
          <a:bodyPr/>
          <a:lstStyle/>
          <a:p>
            <a:r>
              <a:rPr lang="hu-HU" dirty="0" smtClean="0"/>
              <a:t>Törvényi változás – </a:t>
            </a:r>
            <a:r>
              <a:rPr lang="hu-HU" sz="4000" dirty="0" smtClean="0"/>
              <a:t>15/2013 EMMI rendelet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hu-HU" dirty="0" smtClean="0"/>
              <a:t>A </a:t>
            </a:r>
            <a:r>
              <a:rPr lang="hu-HU" dirty="0"/>
              <a:t>logopédiai ellátás keretében el kell végezni a harmadik és ötödik életévüket betöltött gyermekek beszéd- és nyelvi fejlettségének szűrését. </a:t>
            </a:r>
            <a:endParaRPr lang="hu-HU" dirty="0" smtClean="0"/>
          </a:p>
          <a:p>
            <a:pPr marL="45720" indent="0" algn="just">
              <a:lnSpc>
                <a:spcPct val="150000"/>
              </a:lnSpc>
              <a:buNone/>
            </a:pPr>
            <a:r>
              <a:rPr lang="hu-HU" b="1" dirty="0" smtClean="0"/>
              <a:t>A </a:t>
            </a:r>
            <a:r>
              <a:rPr lang="hu-HU" b="1" u="sng" dirty="0" err="1"/>
              <a:t>hároméveskori</a:t>
            </a:r>
            <a:r>
              <a:rPr lang="hu-HU" b="1" u="sng" dirty="0"/>
              <a:t> </a:t>
            </a:r>
            <a:r>
              <a:rPr lang="hu-HU" b="1" dirty="0"/>
              <a:t>logopédiai szűrés a nyelvi fejlettségre (receptív és expresszív nyelv), </a:t>
            </a:r>
            <a:r>
              <a:rPr lang="hu-HU" b="1" dirty="0" smtClean="0"/>
              <a:t>az </a:t>
            </a:r>
            <a:r>
              <a:rPr lang="hu-HU" b="1" u="sng" dirty="0" err="1"/>
              <a:t>ötéveskori</a:t>
            </a:r>
            <a:r>
              <a:rPr lang="hu-HU" b="1" u="sng" dirty="0"/>
              <a:t> </a:t>
            </a:r>
            <a:r>
              <a:rPr lang="hu-HU" b="1" dirty="0"/>
              <a:t>szűrés elsősorban a beszédartikulációra, illetve az írott nyelvi (írás és olvasás) készültségre irányul. </a:t>
            </a:r>
            <a:endParaRPr lang="hu-HU" b="1" dirty="0" smtClean="0"/>
          </a:p>
          <a:p>
            <a:pPr marL="45720" indent="0" algn="just">
              <a:lnSpc>
                <a:spcPct val="150000"/>
              </a:lnSpc>
              <a:buNone/>
            </a:pPr>
            <a:r>
              <a:rPr lang="hu-HU" dirty="0" smtClean="0"/>
              <a:t>A </a:t>
            </a:r>
            <a:r>
              <a:rPr lang="hu-HU" dirty="0"/>
              <a:t>szűrés eredménye alapján szükség szerint el kell végezni a gyermek további logopédiai vizsgálatát, illetve kezdeményezni kell további gyógypedagógiai, pszichológiai, orvosi vizsgálatokat.</a:t>
            </a:r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78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92148" y="1166425"/>
            <a:ext cx="4430486" cy="769257"/>
          </a:xfrm>
        </p:spPr>
        <p:txBody>
          <a:bodyPr/>
          <a:lstStyle/>
          <a:p>
            <a:r>
              <a:rPr lang="hu-HU" dirty="0" smtClean="0"/>
              <a:t>Kötelezettségek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93170" y="2510841"/>
            <a:ext cx="4629801" cy="2591055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"/>
            </a:pPr>
            <a:r>
              <a:rPr lang="hu-HU" sz="2800" dirty="0"/>
              <a:t> </a:t>
            </a:r>
            <a:r>
              <a:rPr lang="hu-HU" sz="2800" dirty="0" smtClean="0"/>
              <a:t>   Szűrés</a:t>
            </a:r>
          </a:p>
          <a:p>
            <a:pPr marL="274320" lvl="1" indent="0">
              <a:buNone/>
            </a:pPr>
            <a:endParaRPr lang="hu-HU" sz="2800" dirty="0" smtClean="0"/>
          </a:p>
          <a:p>
            <a:pPr lvl="1">
              <a:buFont typeface="Wingdings" panose="05000000000000000000" pitchFamily="2" charset="2"/>
              <a:buChar char=""/>
            </a:pPr>
            <a:r>
              <a:rPr lang="hu-HU" sz="2800" dirty="0"/>
              <a:t> </a:t>
            </a:r>
            <a:r>
              <a:rPr lang="hu-HU" sz="2800" dirty="0" smtClean="0"/>
              <a:t>   Vizsgálat</a:t>
            </a:r>
          </a:p>
          <a:p>
            <a:pPr marL="274320" lvl="1" indent="0">
              <a:buNone/>
            </a:pPr>
            <a:endParaRPr lang="hu-HU" sz="2800" dirty="0" smtClean="0"/>
          </a:p>
          <a:p>
            <a:pPr lvl="1">
              <a:buFont typeface="Wingdings" panose="05000000000000000000" pitchFamily="2" charset="2"/>
              <a:buChar char=""/>
            </a:pPr>
            <a:r>
              <a:rPr lang="hu-HU" sz="2800" dirty="0"/>
              <a:t> </a:t>
            </a:r>
            <a:r>
              <a:rPr lang="hu-HU" sz="2800" dirty="0" smtClean="0"/>
              <a:t>   Terápia megszervezése</a:t>
            </a:r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marL="822960" lvl="3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725" y="3806369"/>
            <a:ext cx="2485875" cy="2179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51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85441" y="4985758"/>
            <a:ext cx="2590673" cy="769257"/>
          </a:xfrm>
        </p:spPr>
        <p:txBody>
          <a:bodyPr/>
          <a:lstStyle/>
          <a:p>
            <a:r>
              <a:rPr lang="hu-HU" dirty="0" smtClean="0"/>
              <a:t>Vizsgálat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23054" y="1698194"/>
            <a:ext cx="6124773" cy="2097366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"/>
            </a:pPr>
            <a:r>
              <a:rPr lang="hu-HU" sz="2800" dirty="0"/>
              <a:t> </a:t>
            </a:r>
            <a:r>
              <a:rPr lang="hu-HU" sz="2800" dirty="0" smtClean="0"/>
              <a:t>   3 éves –  nyelvi fejlettség</a:t>
            </a:r>
          </a:p>
          <a:p>
            <a:pPr marL="274320" lvl="1" indent="0">
              <a:buNone/>
            </a:pPr>
            <a:endParaRPr lang="hu-HU" sz="2800" dirty="0" smtClean="0"/>
          </a:p>
          <a:p>
            <a:pPr lvl="1">
              <a:buFont typeface="Wingdings" panose="05000000000000000000" pitchFamily="2" charset="2"/>
              <a:buChar char=""/>
            </a:pPr>
            <a:r>
              <a:rPr lang="hu-HU" sz="2800" dirty="0"/>
              <a:t> </a:t>
            </a:r>
            <a:r>
              <a:rPr lang="hu-HU" sz="2800" dirty="0" smtClean="0"/>
              <a:t>   5 éves – beszédartikuláció és írott        </a:t>
            </a:r>
            <a:br>
              <a:rPr lang="hu-HU" sz="2800" dirty="0" smtClean="0"/>
            </a:br>
            <a:r>
              <a:rPr lang="hu-HU" sz="2800" dirty="0" smtClean="0"/>
              <a:t>                              nyelvi készültség</a:t>
            </a:r>
          </a:p>
          <a:p>
            <a:pPr marL="274320" lvl="1" indent="0">
              <a:buNone/>
            </a:pPr>
            <a:endParaRPr lang="hu-HU" sz="2800" dirty="0" smtClean="0"/>
          </a:p>
          <a:p>
            <a:pPr marL="274320" lvl="1" indent="0">
              <a:buNone/>
            </a:pPr>
            <a:endParaRPr lang="hu-HU" sz="2800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lvl="3">
              <a:buFont typeface="Wingdings" panose="05000000000000000000" pitchFamily="2" charset="2"/>
              <a:buChar char=""/>
            </a:pPr>
            <a:endParaRPr lang="hu-HU" dirty="0"/>
          </a:p>
          <a:p>
            <a:pPr lvl="3">
              <a:buFont typeface="Wingdings" panose="05000000000000000000" pitchFamily="2" charset="2"/>
              <a:buChar char=""/>
            </a:pPr>
            <a:endParaRPr lang="hu-HU" dirty="0" smtClean="0"/>
          </a:p>
          <a:p>
            <a:pPr marL="822960" lvl="3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19" y="3894597"/>
            <a:ext cx="2488958" cy="2182323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1580499" y="1095829"/>
            <a:ext cx="2106130" cy="769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Szűrés</a:t>
            </a:r>
            <a:endParaRPr lang="hu-HU" dirty="0"/>
          </a:p>
        </p:txBody>
      </p:sp>
      <p:cxnSp>
        <p:nvCxnSpPr>
          <p:cNvPr id="9" name="Görbe összekötő 8"/>
          <p:cNvCxnSpPr/>
          <p:nvPr/>
        </p:nvCxnSpPr>
        <p:spPr>
          <a:xfrm>
            <a:off x="2583546" y="2148117"/>
            <a:ext cx="4673598" cy="317862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9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68800" y="2426576"/>
            <a:ext cx="2590673" cy="769257"/>
          </a:xfrm>
        </p:spPr>
        <p:txBody>
          <a:bodyPr/>
          <a:lstStyle/>
          <a:p>
            <a:r>
              <a:rPr lang="hu-HU" dirty="0" smtClean="0"/>
              <a:t>Terápia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635" y="628882"/>
            <a:ext cx="2488958" cy="2182323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1580499" y="1095829"/>
            <a:ext cx="2106130" cy="769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Vizsgálat</a:t>
            </a:r>
            <a:endParaRPr lang="hu-HU" dirty="0"/>
          </a:p>
        </p:txBody>
      </p:sp>
      <p:cxnSp>
        <p:nvCxnSpPr>
          <p:cNvPr id="9" name="Görbe összekötő 8"/>
          <p:cNvCxnSpPr/>
          <p:nvPr/>
        </p:nvCxnSpPr>
        <p:spPr>
          <a:xfrm>
            <a:off x="5417393" y="3238034"/>
            <a:ext cx="2363953" cy="848461"/>
          </a:xfrm>
          <a:prstGeom prst="curvedConnector3">
            <a:avLst>
              <a:gd name="adj1" fmla="val 50000"/>
            </a:avLst>
          </a:prstGeom>
          <a:ln>
            <a:solidFill>
              <a:schemeClr val="accent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örbe összekötő 13"/>
          <p:cNvCxnSpPr>
            <a:stCxn id="6" idx="2"/>
          </p:cNvCxnSpPr>
          <p:nvPr/>
        </p:nvCxnSpPr>
        <p:spPr>
          <a:xfrm rot="5400000">
            <a:off x="1458362" y="2264684"/>
            <a:ext cx="1574800" cy="77560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örbe összekötő 20"/>
          <p:cNvCxnSpPr/>
          <p:nvPr/>
        </p:nvCxnSpPr>
        <p:spPr>
          <a:xfrm rot="10800000" flipV="1">
            <a:off x="2606642" y="3244667"/>
            <a:ext cx="2636580" cy="59115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ím 1"/>
          <p:cNvSpPr txBox="1">
            <a:spLocks/>
          </p:cNvSpPr>
          <p:nvPr/>
        </p:nvSpPr>
        <p:spPr>
          <a:xfrm>
            <a:off x="8012016" y="3835819"/>
            <a:ext cx="1714243" cy="732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 smtClean="0"/>
              <a:t>Önkéntes</a:t>
            </a:r>
            <a:endParaRPr lang="hu-HU" sz="3200" dirty="0"/>
          </a:p>
        </p:txBody>
      </p:sp>
      <p:sp>
        <p:nvSpPr>
          <p:cNvPr id="24" name="Cím 1"/>
          <p:cNvSpPr txBox="1">
            <a:spLocks/>
          </p:cNvSpPr>
          <p:nvPr/>
        </p:nvSpPr>
        <p:spPr>
          <a:xfrm>
            <a:off x="723377" y="3546252"/>
            <a:ext cx="1714243" cy="732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 smtClean="0"/>
              <a:t>Kötelező</a:t>
            </a:r>
            <a:endParaRPr lang="hu-HU" sz="3200" dirty="0"/>
          </a:p>
        </p:txBody>
      </p:sp>
      <p:sp>
        <p:nvSpPr>
          <p:cNvPr id="25" name="Cím 1"/>
          <p:cNvSpPr txBox="1">
            <a:spLocks/>
          </p:cNvSpPr>
          <p:nvPr/>
        </p:nvSpPr>
        <p:spPr>
          <a:xfrm>
            <a:off x="6881121" y="4477249"/>
            <a:ext cx="3976032" cy="732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dirty="0" smtClean="0"/>
              <a:t>	              </a:t>
            </a:r>
            <a:r>
              <a:rPr lang="hu-HU" sz="2400" dirty="0" smtClean="0">
                <a:sym typeface="Wingdings" panose="05000000000000000000" pitchFamily="2" charset="2"/>
              </a:rPr>
              <a:t></a:t>
            </a:r>
            <a:endParaRPr lang="hu-HU" sz="2400" dirty="0" smtClean="0"/>
          </a:p>
          <a:p>
            <a:r>
              <a:rPr lang="hu-HU" sz="2400" dirty="0" smtClean="0"/>
              <a:t>         Szülői jelentkezés alapján</a:t>
            </a:r>
            <a:endParaRPr lang="hu-HU" sz="2400" dirty="0"/>
          </a:p>
        </p:txBody>
      </p:sp>
      <p:sp>
        <p:nvSpPr>
          <p:cNvPr id="26" name="Cím 1"/>
          <p:cNvSpPr txBox="1">
            <a:spLocks/>
          </p:cNvSpPr>
          <p:nvPr/>
        </p:nvSpPr>
        <p:spPr>
          <a:xfrm>
            <a:off x="8012016" y="5258990"/>
            <a:ext cx="2264228" cy="732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000" dirty="0" smtClean="0"/>
              <a:t>Óvodás korú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000" dirty="0" smtClean="0"/>
              <a:t>Iskolás korú</a:t>
            </a:r>
            <a:r>
              <a:rPr lang="hu-HU" sz="2400" dirty="0" smtClean="0"/>
              <a:t>	</a:t>
            </a:r>
            <a:endParaRPr lang="hu-HU" sz="2400" dirty="0"/>
          </a:p>
        </p:txBody>
      </p:sp>
      <p:sp>
        <p:nvSpPr>
          <p:cNvPr id="27" name="Cím 1"/>
          <p:cNvSpPr txBox="1">
            <a:spLocks/>
          </p:cNvSpPr>
          <p:nvPr/>
        </p:nvSpPr>
        <p:spPr>
          <a:xfrm>
            <a:off x="901343" y="4279225"/>
            <a:ext cx="2751170" cy="1373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Azonnali ellátás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Tanácsadás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400" dirty="0" smtClean="0"/>
              <a:t>Várólista</a:t>
            </a:r>
            <a:endParaRPr lang="hu-HU" sz="2400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4961781" y="3070832"/>
            <a:ext cx="651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  <a:hlinkClick r:id="rId3" action="ppaction://hlinkfile"/>
              </a:rPr>
              <a:t></a:t>
            </a:r>
            <a:endParaRPr lang="hu-H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4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endParaRPr lang="hu-HU" sz="6000" dirty="0" smtClean="0"/>
          </a:p>
          <a:p>
            <a:pPr marL="45720" indent="0">
              <a:buNone/>
            </a:pPr>
            <a:endParaRPr lang="hu-HU" sz="6000" dirty="0"/>
          </a:p>
          <a:p>
            <a:pPr marL="45720" indent="0">
              <a:buNone/>
            </a:pPr>
            <a:endParaRPr lang="hu-HU" sz="6000" dirty="0" smtClean="0"/>
          </a:p>
          <a:p>
            <a:pPr marL="45720" indent="0">
              <a:buNone/>
            </a:pPr>
            <a:r>
              <a:rPr lang="hu-HU" sz="6000" dirty="0"/>
              <a:t>	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20145" y="2549155"/>
            <a:ext cx="6027966" cy="1822349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hu-HU" sz="6000" dirty="0" smtClean="0"/>
              <a:t>Köszönjük</a:t>
            </a:r>
          </a:p>
          <a:p>
            <a:pPr marL="45720" indent="0" algn="ctr">
              <a:buNone/>
            </a:pPr>
            <a:r>
              <a:rPr lang="hu-HU" sz="6000" dirty="0" smtClean="0"/>
              <a:t>az </a:t>
            </a:r>
          </a:p>
          <a:p>
            <a:pPr marL="45720" indent="0" algn="ctr">
              <a:buNone/>
            </a:pPr>
            <a:r>
              <a:rPr lang="hu-HU" sz="6000" dirty="0" smtClean="0"/>
              <a:t>együttműködést!</a:t>
            </a:r>
            <a:endParaRPr lang="hu-HU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0313" y="1723365"/>
            <a:ext cx="3473930" cy="347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2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Báz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TM03457444[[fn=Alap]]</Template>
  <TotalTime>924</TotalTime>
  <Words>130</Words>
  <Application>Microsoft Office PowerPoint</Application>
  <PresentationFormat>Szélesvásznú</PresentationFormat>
  <Paragraphs>64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Corbel</vt:lpstr>
      <vt:lpstr>Wingdings</vt:lpstr>
      <vt:lpstr>Bázis</vt:lpstr>
      <vt:lpstr>Tájékoztató a logopédiai ellátás változásairól</vt:lpstr>
      <vt:lpstr>Törvényi változás – 15/2013 EMMI rendelet</vt:lpstr>
      <vt:lpstr>Kötelezettségek</vt:lpstr>
      <vt:lpstr>Vizsgálat</vt:lpstr>
      <vt:lpstr>Terápia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Logopédiai szűrés és vizsgálat</dc:title>
  <dc:creator>Hencsei Andrea</dc:creator>
  <cp:lastModifiedBy>localim</cp:lastModifiedBy>
  <cp:revision>71</cp:revision>
  <dcterms:created xsi:type="dcterms:W3CDTF">2017-05-15T16:03:34Z</dcterms:created>
  <dcterms:modified xsi:type="dcterms:W3CDTF">2017-10-24T19:43:44Z</dcterms:modified>
</cp:coreProperties>
</file>