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75" r:id="rId6"/>
    <p:sldId id="278" r:id="rId7"/>
    <p:sldId id="277" r:id="rId8"/>
    <p:sldId id="283" r:id="rId9"/>
    <p:sldId id="276" r:id="rId10"/>
    <p:sldId id="282" r:id="rId11"/>
    <p:sldId id="269" r:id="rId12"/>
  </p:sldIdLst>
  <p:sldSz cx="9144000" cy="6858000" type="screen4x3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47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4C2E5D-7661-4403-8725-244478237C24}" type="datetime1">
              <a:rPr lang="hu-HU" smtClean="0"/>
              <a:t>2017.09.19.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2A92E24-BD22-4E7E-853D-339F144FADF7}" type="datetime1">
              <a:rPr lang="hu-HU" smtClean="0"/>
              <a:t>2017.09.19.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688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2623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143" y="1"/>
            <a:ext cx="9141714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28650" y="533400"/>
            <a:ext cx="6343650" cy="1828800"/>
          </a:xfrm>
        </p:spPr>
        <p:txBody>
          <a:bodyPr rtlCol="0" anchor="b">
            <a:normAutofit/>
          </a:bodyPr>
          <a:lstStyle>
            <a:lvl1pPr algn="l">
              <a:defRPr sz="33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28650" y="2438400"/>
            <a:ext cx="531495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900"/>
              </a:spcBef>
              <a:buNone/>
              <a:defRPr sz="1800"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hu-HU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ét kép képaláírások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" y="1716"/>
            <a:ext cx="9141714" cy="685628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1436" y="5791200"/>
            <a:ext cx="6086564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18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7" name="Szabadkézi sokszög 5"/>
          <p:cNvSpPr>
            <a:spLocks/>
          </p:cNvSpPr>
          <p:nvPr/>
        </p:nvSpPr>
        <p:spPr bwMode="gray">
          <a:xfrm>
            <a:off x="571500" y="933450"/>
            <a:ext cx="30861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15" name="Kép helyőrzője 14" descr="Üres helyőrző kép hozzáadásához. Kattintson a helyőrzőre, és jelölje ki a hozzáadni kívánt képet"/>
          <p:cNvSpPr>
            <a:spLocks noGrp="1"/>
          </p:cNvSpPr>
          <p:nvPr>
            <p:ph type="pic" sz="quarter" idx="13"/>
          </p:nvPr>
        </p:nvSpPr>
        <p:spPr>
          <a:xfrm>
            <a:off x="744327" y="1113023"/>
            <a:ext cx="2728840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4"/>
          </p:nvPr>
        </p:nvSpPr>
        <p:spPr>
          <a:xfrm>
            <a:off x="771436" y="5181600"/>
            <a:ext cx="2674620" cy="493776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  <a:lvl2pPr marL="0" indent="0">
              <a:spcBef>
                <a:spcPts val="900"/>
              </a:spcBef>
              <a:buNone/>
              <a:defRPr sz="1350"/>
            </a:lvl2pPr>
            <a:lvl3pPr marL="0" indent="0">
              <a:spcBef>
                <a:spcPts val="900"/>
              </a:spcBef>
              <a:buNone/>
              <a:defRPr sz="1350"/>
            </a:lvl3pPr>
            <a:lvl4pPr marL="0" indent="0">
              <a:spcBef>
                <a:spcPts val="900"/>
              </a:spcBef>
              <a:buNone/>
              <a:defRPr sz="1350"/>
            </a:lvl4pPr>
            <a:lvl5pPr marL="0" indent="0">
              <a:spcBef>
                <a:spcPts val="900"/>
              </a:spcBef>
              <a:buNone/>
              <a:defRPr sz="1350"/>
            </a:lvl5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18" name="Szabadkézi sokszög 5"/>
          <p:cNvSpPr>
            <a:spLocks/>
          </p:cNvSpPr>
          <p:nvPr/>
        </p:nvSpPr>
        <p:spPr bwMode="gray">
          <a:xfrm>
            <a:off x="3975100" y="933450"/>
            <a:ext cx="30861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19" name="Kép helyőrzője 18" descr="Üres helyőrző kép hozzáadásához. Kattintson a helyőrzőre, és jelölje ki a hozzáadni kívánt képet"/>
          <p:cNvSpPr>
            <a:spLocks noGrp="1"/>
          </p:cNvSpPr>
          <p:nvPr>
            <p:ph type="pic" sz="quarter" idx="15"/>
          </p:nvPr>
        </p:nvSpPr>
        <p:spPr>
          <a:xfrm>
            <a:off x="4147926" y="1113023"/>
            <a:ext cx="2728840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20" name="Szöveg helye 16"/>
          <p:cNvSpPr>
            <a:spLocks noGrp="1"/>
          </p:cNvSpPr>
          <p:nvPr>
            <p:ph type="body" sz="quarter" idx="16"/>
          </p:nvPr>
        </p:nvSpPr>
        <p:spPr>
          <a:xfrm>
            <a:off x="4175036" y="5181600"/>
            <a:ext cx="2674620" cy="493776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  <a:lvl2pPr marL="0" indent="0">
              <a:spcBef>
                <a:spcPts val="900"/>
              </a:spcBef>
              <a:buNone/>
              <a:defRPr sz="1350"/>
            </a:lvl2pPr>
            <a:lvl3pPr marL="0" indent="0">
              <a:spcBef>
                <a:spcPts val="900"/>
              </a:spcBef>
              <a:buNone/>
              <a:defRPr sz="1350"/>
            </a:lvl3pPr>
            <a:lvl4pPr marL="0" indent="0">
              <a:spcBef>
                <a:spcPts val="900"/>
              </a:spcBef>
              <a:buNone/>
              <a:defRPr sz="1350"/>
            </a:lvl4pPr>
            <a:lvl5pPr marL="0" indent="0">
              <a:spcBef>
                <a:spcPts val="900"/>
              </a:spcBef>
              <a:buNone/>
              <a:defRPr sz="1350"/>
            </a:lvl5pPr>
          </a:lstStyle>
          <a:p>
            <a:pPr lvl="0" rt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árom 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" y="1716"/>
            <a:ext cx="9141714" cy="685628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771436" y="5305425"/>
            <a:ext cx="6078062" cy="579921"/>
          </a:xfrm>
        </p:spPr>
        <p:txBody>
          <a:bodyPr rtlCol="0">
            <a:normAutofit/>
          </a:bodyPr>
          <a:lstStyle>
            <a:lvl1pPr rtl="0">
              <a:defRPr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dirty="0" smtClean="0"/>
              <a:t>Mintacím stílusának szerkesztése</a:t>
            </a:r>
            <a:endParaRPr lang="hu-HU" dirty="0"/>
          </a:p>
        </p:txBody>
      </p:sp>
      <p:sp>
        <p:nvSpPr>
          <p:cNvPr id="7" name="Szabadkézi sokszög 5"/>
          <p:cNvSpPr>
            <a:spLocks/>
          </p:cNvSpPr>
          <p:nvPr/>
        </p:nvSpPr>
        <p:spPr bwMode="gray">
          <a:xfrm>
            <a:off x="571500" y="933450"/>
            <a:ext cx="40005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15" name="Kép helyőrzője 14" descr="Üres helyőrző kép hozzáadásához. Kattintson a helyőrzőre, és jelölje ki a hozzáadni kívánt képet"/>
          <p:cNvSpPr>
            <a:spLocks noGrp="1"/>
          </p:cNvSpPr>
          <p:nvPr>
            <p:ph type="pic" sz="quarter" idx="13"/>
          </p:nvPr>
        </p:nvSpPr>
        <p:spPr>
          <a:xfrm>
            <a:off x="743916" y="1113023"/>
            <a:ext cx="3655668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8" name="Szabadkézi sokszög 5"/>
          <p:cNvSpPr>
            <a:spLocks/>
          </p:cNvSpPr>
          <p:nvPr/>
        </p:nvSpPr>
        <p:spPr bwMode="gray">
          <a:xfrm>
            <a:off x="4742905" y="967316"/>
            <a:ext cx="2243207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19" name="Kép helyőrzője 18" descr="Üres helyőrző kép hozzáadásához. Kattintson a helyőrzőre, és jelölje ki a hozzáadni kívánt képet"/>
          <p:cNvSpPr>
            <a:spLocks noGrp="1"/>
          </p:cNvSpPr>
          <p:nvPr>
            <p:ph type="pic" sz="quarter" idx="15"/>
          </p:nvPr>
        </p:nvSpPr>
        <p:spPr>
          <a:xfrm>
            <a:off x="4879519" y="1109743"/>
            <a:ext cx="1969979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2" name="Szabadkézi sokszög 5"/>
          <p:cNvSpPr>
            <a:spLocks/>
          </p:cNvSpPr>
          <p:nvPr/>
        </p:nvSpPr>
        <p:spPr bwMode="gray">
          <a:xfrm>
            <a:off x="4742905" y="3060954"/>
            <a:ext cx="2243207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13" name="Kép helyőrzője 12" descr="Üres helyőrző kép hozzáadásához. Kattintson a helyőrzőre, és jelölje ki a hozzáadni kívánt képet"/>
          <p:cNvSpPr>
            <a:spLocks noGrp="1"/>
          </p:cNvSpPr>
          <p:nvPr>
            <p:ph type="pic" sz="quarter" idx="16"/>
          </p:nvPr>
        </p:nvSpPr>
        <p:spPr>
          <a:xfrm>
            <a:off x="4879519" y="3203381"/>
            <a:ext cx="1969979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4"/>
          </p:nvPr>
        </p:nvSpPr>
        <p:spPr>
          <a:xfrm>
            <a:off x="771436" y="5919255"/>
            <a:ext cx="607806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  <a:lvl2pPr marL="0" indent="0">
              <a:spcBef>
                <a:spcPts val="900"/>
              </a:spcBef>
              <a:buNone/>
              <a:defRPr sz="1350"/>
            </a:lvl2pPr>
            <a:lvl3pPr marL="0" indent="0">
              <a:spcBef>
                <a:spcPts val="900"/>
              </a:spcBef>
              <a:buNone/>
              <a:defRPr sz="1350"/>
            </a:lvl3pPr>
            <a:lvl4pPr marL="0" indent="0">
              <a:spcBef>
                <a:spcPts val="900"/>
              </a:spcBef>
              <a:buNone/>
              <a:defRPr sz="1350"/>
            </a:lvl4pPr>
            <a:lvl5pPr marL="0" indent="0">
              <a:spcBef>
                <a:spcPts val="900"/>
              </a:spcBef>
              <a:buNone/>
              <a:defRPr sz="1350"/>
            </a:lvl5pPr>
          </a:lstStyle>
          <a:p>
            <a:pPr lvl="0" rt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Öt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" y="284"/>
            <a:ext cx="9141714" cy="685971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58050" y="365126"/>
            <a:ext cx="16002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18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Szabadkézi sokszög 5"/>
          <p:cNvSpPr>
            <a:spLocks/>
          </p:cNvSpPr>
          <p:nvPr/>
        </p:nvSpPr>
        <p:spPr bwMode="gray">
          <a:xfrm>
            <a:off x="3136900" y="265045"/>
            <a:ext cx="39242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9" name="Kép helyőrzője 8" descr="Üres helyőrző kép hozzáadásához. Kattintson a helyőrzőre, és jelölje ki a hozzáadni kívánt képet"/>
          <p:cNvSpPr>
            <a:spLocks noGrp="1"/>
          </p:cNvSpPr>
          <p:nvPr>
            <p:ph type="pic" sz="quarter" idx="13"/>
          </p:nvPr>
        </p:nvSpPr>
        <p:spPr>
          <a:xfrm>
            <a:off x="3318326" y="436316"/>
            <a:ext cx="3561446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0" name="Szabadkézi sokszög 5"/>
          <p:cNvSpPr>
            <a:spLocks/>
          </p:cNvSpPr>
          <p:nvPr/>
        </p:nvSpPr>
        <p:spPr bwMode="gray">
          <a:xfrm>
            <a:off x="612141" y="384724"/>
            <a:ext cx="2359659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11" name="Kép helyőrzője 10" descr="Üres helyőrző kép hozzáadásához. Kattintson a helyőrzőre, és jelölje ki a hozzáadni kívánt képet"/>
          <p:cNvSpPr>
            <a:spLocks noGrp="1"/>
          </p:cNvSpPr>
          <p:nvPr>
            <p:ph type="pic" sz="quarter" idx="15"/>
          </p:nvPr>
        </p:nvSpPr>
        <p:spPr>
          <a:xfrm>
            <a:off x="759767" y="538232"/>
            <a:ext cx="2064409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2" name="Szabadkézi sokszög 5"/>
          <p:cNvSpPr>
            <a:spLocks/>
          </p:cNvSpPr>
          <p:nvPr/>
        </p:nvSpPr>
        <p:spPr bwMode="gray">
          <a:xfrm>
            <a:off x="612141" y="2478362"/>
            <a:ext cx="2359659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13" name="Kép helyőrzője 12" descr="Üres helyőrző kép hozzáadásához. Kattintson a helyőrzőre, és jelölje ki a hozzáadni kívánt képet"/>
          <p:cNvSpPr>
            <a:spLocks noGrp="1"/>
          </p:cNvSpPr>
          <p:nvPr>
            <p:ph type="pic" sz="quarter" idx="16"/>
          </p:nvPr>
        </p:nvSpPr>
        <p:spPr>
          <a:xfrm>
            <a:off x="759767" y="2631870"/>
            <a:ext cx="2064409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4" name="Szabadkézi sokszög 5"/>
          <p:cNvSpPr>
            <a:spLocks/>
          </p:cNvSpPr>
          <p:nvPr/>
        </p:nvSpPr>
        <p:spPr bwMode="gray">
          <a:xfrm>
            <a:off x="612141" y="4572000"/>
            <a:ext cx="2359659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15" name="Kép helyőrzője 14" descr="Üres helyőrző kép hozzáadásához. Kattintson a helyőrzőre, és jelölje ki a hozzáadni kívánt képet"/>
          <p:cNvSpPr>
            <a:spLocks noGrp="1"/>
          </p:cNvSpPr>
          <p:nvPr>
            <p:ph type="pic" sz="quarter" idx="17"/>
          </p:nvPr>
        </p:nvSpPr>
        <p:spPr>
          <a:xfrm>
            <a:off x="759767" y="4725508"/>
            <a:ext cx="2064409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20" name="Szabadkézi sokszög 5"/>
          <p:cNvSpPr>
            <a:spLocks/>
          </p:cNvSpPr>
          <p:nvPr/>
        </p:nvSpPr>
        <p:spPr bwMode="gray">
          <a:xfrm>
            <a:off x="3136900" y="3448512"/>
            <a:ext cx="39242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21" name="Kép helyőrzője 20" descr="Üres helyőrző kép hozzáadásához. Kattintson a helyőrzőre, és jelölje ki a hozzáadni kívánt képet"/>
          <p:cNvSpPr>
            <a:spLocks noGrp="1"/>
          </p:cNvSpPr>
          <p:nvPr>
            <p:ph type="pic" sz="quarter" idx="18"/>
          </p:nvPr>
        </p:nvSpPr>
        <p:spPr>
          <a:xfrm>
            <a:off x="3318326" y="3619783"/>
            <a:ext cx="3561446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0CC6B-2F90-432C-95EF-CC12257FCD5C}" type="datetime1">
              <a:rPr lang="hu-HU" smtClean="0"/>
              <a:t>2017.09.19.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1" y="365125"/>
            <a:ext cx="1371599" cy="4940300"/>
          </a:xfrm>
        </p:spPr>
        <p:txBody>
          <a:bodyPr vert="eaVert"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365125"/>
            <a:ext cx="5143500" cy="4940300"/>
          </a:xfrm>
        </p:spPr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9EBBA2-1908-40B5-83CB-9621CC39D6E6}" type="datetime1">
              <a:rPr lang="hu-HU" smtClean="0"/>
              <a:t>2017.09.19.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dirty="0" smtClean="0"/>
              <a:t>Mintacím stílusának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845EC2-084B-4119-ADE0-91C3C310B386}" type="datetime1">
              <a:rPr lang="hu-HU" smtClean="0"/>
              <a:t>2017.09.19.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9141714" cy="685717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2514600" y="533400"/>
            <a:ext cx="5486400" cy="1828800"/>
          </a:xfrm>
        </p:spPr>
        <p:txBody>
          <a:bodyPr rtlCol="0" anchor="b">
            <a:normAutofit/>
          </a:bodyPr>
          <a:lstStyle>
            <a:lvl1pPr rtl="0">
              <a:defRPr sz="3300"/>
            </a:lvl1pPr>
          </a:lstStyle>
          <a:p>
            <a:pPr rtl="0"/>
            <a:r>
              <a:rPr lang="hu-HU" dirty="0" smtClean="0"/>
              <a:t>Mintacím stílusának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14600" y="2438400"/>
            <a:ext cx="41148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43000" y="1825625"/>
            <a:ext cx="3291840" cy="3474720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09160" y="1825625"/>
            <a:ext cx="3291840" cy="3474720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484201-DA77-40B0-999F-CEC2B241B2E9}" type="datetime1">
              <a:rPr lang="hu-HU" noProof="0" smtClean="0"/>
              <a:t>2017.09.19.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329184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43000" y="2624666"/>
            <a:ext cx="3291840" cy="2675467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709160" y="1828800"/>
            <a:ext cx="329184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09160" y="2624666"/>
            <a:ext cx="3291840" cy="2675467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FF0F38-342B-4869-AF52-85ECE740994B}" type="datetime1">
              <a:rPr lang="hu-HU" noProof="0" smtClean="0"/>
              <a:t>2017.09.19.</a:t>
            </a:fld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B1593-11B5-4CB5-88EC-5890192B40BC}" type="datetime1">
              <a:rPr lang="hu-HU" smtClean="0"/>
              <a:t>2017.09.19.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1FCDB9-ECD4-4D3A-A163-F799B6865D12}" type="datetime1">
              <a:rPr lang="hu-HU" noProof="0" smtClean="0"/>
              <a:t>2017.09.19.</a:t>
            </a:fld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24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3300" y="1828801"/>
            <a:ext cx="4457700" cy="3476625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2999" y="1828801"/>
            <a:ext cx="219456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86C30D-0040-43C1-BC3D-6606FB3844D4}" type="datetime1">
              <a:rPr lang="hu-HU" noProof="0" smtClean="0"/>
              <a:t>2017.09.19.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abadkézi sokszög 5"/>
          <p:cNvSpPr>
            <a:spLocks/>
          </p:cNvSpPr>
          <p:nvPr/>
        </p:nvSpPr>
        <p:spPr bwMode="gray">
          <a:xfrm>
            <a:off x="603250" y="1695450"/>
            <a:ext cx="4197350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sz="135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24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12" name="Kép helyőrzője 11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754517" y="1874520"/>
            <a:ext cx="3894817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257800" y="2245995"/>
            <a:ext cx="27432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097C66-F58A-4023-B77A-4AA08493BE58}" type="datetime1">
              <a:rPr lang="hu-HU" smtClean="0"/>
              <a:t>2017.09.19.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9141620" cy="6858000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37235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dirty="0" smtClean="0"/>
              <a:t>Mintacím stílusának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6858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657350" y="6416676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/>
                </a:solidFill>
              </a:defRPr>
            </a:lvl1pPr>
          </a:lstStyle>
          <a:p>
            <a:pPr rtl="0"/>
            <a:r>
              <a:rPr lang="hu-HU" dirty="0" smtClean="0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257800" y="6416676"/>
            <a:ext cx="1028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pPr rtl="0"/>
            <a:fld id="{E9107078-A28E-4380-920C-D63ECD1FC1BE}" type="datetime1">
              <a:rPr lang="hu-HU" smtClean="0"/>
              <a:t>2017.09.19.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416676"/>
            <a:ext cx="628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716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716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716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716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9652" y="1160748"/>
            <a:ext cx="634365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hu-HU" sz="6000" dirty="0"/>
              <a:t>VÁLTOZÁSOK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15616" y="2942946"/>
            <a:ext cx="5314950" cy="685800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hu-HU" sz="4500" dirty="0"/>
              <a:t>címszavakban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"/>
          <p:cNvSpPr>
            <a:spLocks noGrp="1"/>
          </p:cNvSpPr>
          <p:nvPr>
            <p:ph idx="1"/>
          </p:nvPr>
        </p:nvSpPr>
        <p:spPr>
          <a:xfrm>
            <a:off x="489238" y="2913505"/>
            <a:ext cx="8316924" cy="1728192"/>
          </a:xfrm>
        </p:spPr>
        <p:txBody>
          <a:bodyPr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3200" dirty="0">
                <a:latin typeface="+mj-lt"/>
              </a:rPr>
              <a:t>gyógypedagógiai tanácsadás, korai fejlesztés és gondozás</a:t>
            </a:r>
          </a:p>
          <a:p>
            <a:pPr marL="0" indent="0" algn="ctr">
              <a:buNone/>
            </a:pPr>
            <a:r>
              <a:rPr lang="hu-HU" sz="3200" dirty="0" smtClean="0">
                <a:latin typeface="+mj-lt"/>
              </a:rPr>
              <a:t>0-6 </a:t>
            </a:r>
            <a:r>
              <a:rPr lang="hu-HU" sz="3200" dirty="0">
                <a:latin typeface="+mj-lt"/>
              </a:rPr>
              <a:t>éves kor között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2017. 09. 01.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6307577" y="701474"/>
            <a:ext cx="2160240" cy="378042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b="1" dirty="0"/>
              <a:t>VÁLTOZÁSOK</a:t>
            </a:r>
          </a:p>
        </p:txBody>
      </p:sp>
      <p:sp>
        <p:nvSpPr>
          <p:cNvPr id="2" name="Téglalap 1"/>
          <p:cNvSpPr/>
          <p:nvPr/>
        </p:nvSpPr>
        <p:spPr>
          <a:xfrm>
            <a:off x="827584" y="1648287"/>
            <a:ext cx="80538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Fejlesztő nevelés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vs. 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korai fejlesztés </a:t>
            </a:r>
          </a:p>
        </p:txBody>
      </p:sp>
    </p:spTree>
    <p:extLst>
      <p:ext uri="{BB962C8B-B14F-4D97-AF65-F5344CB8AC3E}">
        <p14:creationId xmlns:p14="http://schemas.microsoft.com/office/powerpoint/2010/main" val="150798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8042" y="1700808"/>
            <a:ext cx="7372350" cy="424847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u-HU" sz="4400" dirty="0">
                <a:latin typeface="+mj-lt"/>
              </a:rPr>
              <a:t>A logopédiai ellátás keretében el kell végezni a </a:t>
            </a:r>
            <a:r>
              <a:rPr lang="hu-HU" sz="4400" b="1" dirty="0" smtClean="0">
                <a:latin typeface="+mj-lt"/>
              </a:rPr>
              <a:t>3. </a:t>
            </a:r>
            <a:r>
              <a:rPr lang="hu-HU" sz="4400" dirty="0">
                <a:latin typeface="+mj-lt"/>
              </a:rPr>
              <a:t>és </a:t>
            </a:r>
            <a:r>
              <a:rPr lang="hu-HU" sz="4400" b="1" dirty="0" smtClean="0">
                <a:latin typeface="+mj-lt"/>
              </a:rPr>
              <a:t>5.</a:t>
            </a:r>
            <a:r>
              <a:rPr lang="hu-HU" sz="4400" dirty="0" smtClean="0">
                <a:latin typeface="+mj-lt"/>
              </a:rPr>
              <a:t> </a:t>
            </a:r>
            <a:r>
              <a:rPr lang="hu-HU" sz="4400" dirty="0">
                <a:latin typeface="+mj-lt"/>
              </a:rPr>
              <a:t>életévüket betöltött gyermekek beszéd- és nyelvi fejlettségének szűrését. </a:t>
            </a:r>
          </a:p>
          <a:p>
            <a:pPr algn="just">
              <a:lnSpc>
                <a:spcPct val="120000"/>
              </a:lnSpc>
            </a:pPr>
            <a:r>
              <a:rPr lang="hu-HU" sz="4400" b="1" dirty="0" smtClean="0">
                <a:latin typeface="+mj-lt"/>
              </a:rPr>
              <a:t>3. életév</a:t>
            </a:r>
            <a:r>
              <a:rPr lang="hu-HU" sz="4400" dirty="0" smtClean="0">
                <a:latin typeface="+mj-lt"/>
              </a:rPr>
              <a:t>: a </a:t>
            </a:r>
            <a:r>
              <a:rPr lang="hu-HU" sz="4400" dirty="0">
                <a:latin typeface="+mj-lt"/>
              </a:rPr>
              <a:t>nyelvi fejlettségre</a:t>
            </a:r>
          </a:p>
          <a:p>
            <a:pPr algn="just">
              <a:lnSpc>
                <a:spcPct val="120000"/>
              </a:lnSpc>
            </a:pPr>
            <a:r>
              <a:rPr lang="hu-HU" sz="4400" b="1" dirty="0" smtClean="0">
                <a:latin typeface="+mj-lt"/>
              </a:rPr>
              <a:t>5. </a:t>
            </a:r>
            <a:r>
              <a:rPr lang="hu-HU" sz="4400" b="1" dirty="0" smtClean="0">
                <a:solidFill>
                  <a:srgbClr val="404040"/>
                </a:solidFill>
                <a:latin typeface="+mj-lt"/>
              </a:rPr>
              <a:t>életév</a:t>
            </a:r>
            <a:r>
              <a:rPr lang="hu-HU" sz="4400" dirty="0" smtClean="0">
                <a:latin typeface="+mj-lt"/>
              </a:rPr>
              <a:t>: </a:t>
            </a:r>
            <a:r>
              <a:rPr lang="hu-HU" sz="4400" dirty="0">
                <a:latin typeface="+mj-lt"/>
              </a:rPr>
              <a:t>elsősorban a beszédartikulációra, illetve az írott nyelvi (írás és olvasás) készültségre irányul.</a:t>
            </a:r>
          </a:p>
          <a:p>
            <a:pPr algn="just">
              <a:lnSpc>
                <a:spcPct val="120000"/>
              </a:lnSpc>
            </a:pPr>
            <a:r>
              <a:rPr lang="hu-HU" sz="4400" dirty="0">
                <a:latin typeface="+mj-lt"/>
              </a:rPr>
              <a:t>A szűrés eredménye alapján szükség szerint el kell végezni a gyermek további logopédiai </a:t>
            </a:r>
            <a:r>
              <a:rPr lang="hu-HU" sz="4400" dirty="0" smtClean="0">
                <a:latin typeface="+mj-lt"/>
              </a:rPr>
              <a:t>vizsgálatát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hu-HU" sz="3600" dirty="0" smtClean="0">
                <a:solidFill>
                  <a:srgbClr val="FF0000"/>
                </a:solidFill>
                <a:latin typeface="+mj-lt"/>
              </a:rPr>
              <a:t>2017. 09.01.</a:t>
            </a:r>
            <a:endParaRPr lang="hu-HU" sz="3600" dirty="0">
              <a:latin typeface="+mj-lt"/>
            </a:endParaRPr>
          </a:p>
          <a:p>
            <a:endParaRPr lang="hu-HU" sz="4050" dirty="0"/>
          </a:p>
          <a:p>
            <a:endParaRPr lang="hu-HU" sz="4050" dirty="0"/>
          </a:p>
          <a:p>
            <a:endParaRPr lang="hu-HU" sz="4050" dirty="0"/>
          </a:p>
          <a:p>
            <a:endParaRPr lang="hu-HU" sz="405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588224" y="413567"/>
            <a:ext cx="2160240" cy="378042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dirty="0"/>
              <a:t>VÁLTOZÁSOK</a:t>
            </a:r>
          </a:p>
        </p:txBody>
      </p:sp>
      <p:sp>
        <p:nvSpPr>
          <p:cNvPr id="2" name="Téglalap 1"/>
          <p:cNvSpPr/>
          <p:nvPr/>
        </p:nvSpPr>
        <p:spPr>
          <a:xfrm>
            <a:off x="827584" y="791609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Logopédiai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szűrés</a:t>
            </a:r>
            <a:endParaRPr lang="hu-H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141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79143" y="548680"/>
            <a:ext cx="2160240" cy="378042"/>
          </a:xfrm>
        </p:spPr>
        <p:txBody>
          <a:bodyPr>
            <a:normAutofit/>
          </a:bodyPr>
          <a:lstStyle/>
          <a:p>
            <a:pPr algn="ctr"/>
            <a:r>
              <a:rPr lang="hu-HU" sz="1400" dirty="0" smtClean="0"/>
              <a:t>VÁLTOZÁSOK</a:t>
            </a:r>
            <a:endParaRPr lang="hu-HU" sz="1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844824"/>
            <a:ext cx="7560840" cy="345638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hu-HU" sz="2400" dirty="0">
                <a:latin typeface="+mj-lt"/>
              </a:rPr>
              <a:t>Nkt</a:t>
            </a:r>
            <a:r>
              <a:rPr lang="hu-HU" sz="2400" dirty="0" smtClean="0">
                <a:latin typeface="+mj-lt"/>
              </a:rPr>
              <a:t>. </a:t>
            </a:r>
            <a:r>
              <a:rPr lang="hu-HU" sz="2400" dirty="0">
                <a:latin typeface="+mj-lt"/>
              </a:rPr>
              <a:t>7. § (2) A köznevelési intézmény több különböző típusú köznevelési intézmény feladatait is elláthatja a „konduktív pedagógiai ellátás, </a:t>
            </a:r>
            <a:r>
              <a:rPr lang="hu-HU" sz="2400" b="1" dirty="0">
                <a:latin typeface="+mj-lt"/>
              </a:rPr>
              <a:t>gyógytestnevelés,</a:t>
            </a:r>
            <a:r>
              <a:rPr lang="hu-HU" sz="2400" dirty="0">
                <a:latin typeface="+mj-lt"/>
              </a:rPr>
              <a:t> kiemelten tehetséges gyermekek, tanulók gondozása pedagógiai szakszolgálati feladatot,” </a:t>
            </a:r>
            <a:r>
              <a:rPr lang="hu-HU" sz="2400" b="1" dirty="0">
                <a:latin typeface="+mj-lt"/>
              </a:rPr>
              <a:t>szövegrész hatályát veszti </a:t>
            </a:r>
            <a:endParaRPr lang="hu-HU" sz="2400" b="1" dirty="0" smtClean="0">
              <a:latin typeface="+mj-lt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1800" dirty="0" smtClean="0">
                <a:solidFill>
                  <a:srgbClr val="FF0000"/>
                </a:solidFill>
                <a:latin typeface="+mj-lt"/>
              </a:rPr>
              <a:t>2017</a:t>
            </a:r>
            <a:r>
              <a:rPr lang="hu-HU" sz="1800" dirty="0">
                <a:solidFill>
                  <a:srgbClr val="FF0000"/>
                </a:solidFill>
                <a:latin typeface="+mj-lt"/>
              </a:rPr>
              <a:t>. 09. 01.</a:t>
            </a:r>
          </a:p>
          <a:p>
            <a:pPr algn="just">
              <a:lnSpc>
                <a:spcPct val="100000"/>
              </a:lnSpc>
            </a:pPr>
            <a:endParaRPr lang="hu-HU" sz="4050" dirty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hu-HU" dirty="0">
              <a:latin typeface="+mj-lt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594196" y="875909"/>
            <a:ext cx="40660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Gyógytestnevelés</a:t>
            </a:r>
            <a:r>
              <a:rPr lang="hu-HU" sz="4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43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5776" y="1026223"/>
            <a:ext cx="3816424" cy="539080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Tankötelezettség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828800"/>
            <a:ext cx="8136904" cy="28963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000" b="1" dirty="0" smtClean="0">
                <a:latin typeface="+mj-lt"/>
              </a:rPr>
              <a:t>Nkt. 45</a:t>
            </a:r>
            <a:r>
              <a:rPr lang="hu-HU" sz="2000" b="1" dirty="0">
                <a:latin typeface="+mj-lt"/>
              </a:rPr>
              <a:t>. §</a:t>
            </a:r>
            <a:r>
              <a:rPr lang="hu-HU" sz="2000" dirty="0">
                <a:latin typeface="+mj-lt"/>
              </a:rPr>
              <a:t>(3)</a:t>
            </a:r>
            <a:r>
              <a:rPr lang="hu-HU" sz="2000" b="1" baseline="30000" dirty="0">
                <a:latin typeface="+mj-lt"/>
              </a:rPr>
              <a:t> </a:t>
            </a:r>
            <a:r>
              <a:rPr lang="hu-HU" sz="2000" dirty="0">
                <a:latin typeface="+mj-lt"/>
              </a:rPr>
              <a:t> A tankötelezettség annak a tanévnek a végéig tart, amelyben a tanuló a tizenhatodik életévét betölti. </a:t>
            </a:r>
          </a:p>
          <a:p>
            <a:pPr>
              <a:lnSpc>
                <a:spcPct val="100000"/>
              </a:lnSpc>
            </a:pPr>
            <a:r>
              <a:rPr lang="hu-HU" sz="2000" dirty="0">
                <a:latin typeface="+mj-lt"/>
              </a:rPr>
              <a:t>A sajátos nevelési igényű tanuló tankötelezettsége meghosszabbítható annak a tanítási évnek a végéig, amelyben a </a:t>
            </a:r>
            <a:r>
              <a:rPr lang="hu-HU" sz="2000" b="1" dirty="0" smtClean="0">
                <a:latin typeface="+mj-lt"/>
              </a:rPr>
              <a:t>23. </a:t>
            </a:r>
            <a:r>
              <a:rPr lang="hu-HU" sz="2000" dirty="0" smtClean="0">
                <a:latin typeface="+mj-lt"/>
              </a:rPr>
              <a:t>életévét </a:t>
            </a:r>
            <a:r>
              <a:rPr lang="hu-HU" sz="2000" dirty="0">
                <a:latin typeface="+mj-lt"/>
              </a:rPr>
              <a:t>betölti. </a:t>
            </a:r>
          </a:p>
          <a:p>
            <a:pPr>
              <a:lnSpc>
                <a:spcPct val="100000"/>
              </a:lnSpc>
            </a:pPr>
            <a:r>
              <a:rPr lang="hu-HU" sz="2000" dirty="0">
                <a:latin typeface="+mj-lt"/>
              </a:rPr>
              <a:t>A tankötelezettség meghosszabbításáról a </a:t>
            </a:r>
            <a:r>
              <a:rPr lang="hu-HU" sz="2000" b="1" dirty="0">
                <a:latin typeface="+mj-lt"/>
              </a:rPr>
              <a:t>szakértői bizottság szakértői véleménye</a:t>
            </a:r>
            <a:r>
              <a:rPr lang="hu-HU" sz="2000" dirty="0">
                <a:latin typeface="+mj-lt"/>
              </a:rPr>
              <a:t> alapján az </a:t>
            </a:r>
            <a:r>
              <a:rPr lang="hu-HU" sz="2000" b="1" dirty="0">
                <a:solidFill>
                  <a:srgbClr val="FF0000"/>
                </a:solidFill>
                <a:latin typeface="+mj-lt"/>
              </a:rPr>
              <a:t>iskola igazgatója dönt</a:t>
            </a:r>
            <a:r>
              <a:rPr lang="hu-HU" sz="2000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hu-HU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516216" y="548680"/>
            <a:ext cx="2160240" cy="378042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dirty="0"/>
              <a:t>VÁLTOZÁSOK</a:t>
            </a:r>
          </a:p>
        </p:txBody>
      </p:sp>
    </p:spTree>
    <p:extLst>
      <p:ext uri="{BB962C8B-B14F-4D97-AF65-F5344CB8AC3E}">
        <p14:creationId xmlns:p14="http://schemas.microsoft.com/office/powerpoint/2010/main" val="374635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860595"/>
            <a:ext cx="7372350" cy="600030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SNI  rehabilitáció, habilitáció</a:t>
            </a:r>
            <a:endParaRPr lang="hu-H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556792"/>
            <a:ext cx="7372350" cy="41044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400" dirty="0">
                <a:latin typeface="+mj-lt"/>
              </a:rPr>
              <a:t>Nkt.) 4. §</a:t>
            </a:r>
            <a:r>
              <a:rPr lang="hu-HU" sz="2400" dirty="0" err="1">
                <a:latin typeface="+mj-lt"/>
              </a:rPr>
              <a:t>-a</a:t>
            </a:r>
            <a:r>
              <a:rPr lang="hu-HU" sz="2400" dirty="0">
                <a:latin typeface="+mj-lt"/>
              </a:rPr>
              <a:t>  „4a. egészségügyi és pedagógiai célú habilitáció, rehabilitáció: a  szakértői bizottság szakértői véleményében meghatározott fejlesztési területekre és a  fejlesztéshez szükséges szakemberre vonatkozó javaslat figyelembevételével a sajátos nevelési igényű gyermek, tanuló egyéni szükségleteinek támogatására, az akadályok leküzdésére, új funkciók kialakítására és a környezeti feltételek optimalizálására irányuló </a:t>
            </a:r>
            <a:r>
              <a:rPr lang="hu-HU" sz="2400" b="1" dirty="0">
                <a:latin typeface="+mj-lt"/>
              </a:rPr>
              <a:t>kötelező foglalkozás</a:t>
            </a:r>
            <a:r>
              <a:rPr lang="hu-HU" sz="2400" dirty="0" smtClean="0">
                <a:latin typeface="+mj-lt"/>
              </a:rPr>
              <a:t>,”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1800" dirty="0" smtClean="0">
                <a:solidFill>
                  <a:srgbClr val="FF0000"/>
                </a:solidFill>
                <a:latin typeface="+mj-lt"/>
              </a:rPr>
              <a:t>2017. 06. 17</a:t>
            </a:r>
            <a:r>
              <a:rPr lang="hu-HU" sz="1800" dirty="0" smtClean="0">
                <a:latin typeface="+mj-lt"/>
              </a:rPr>
              <a:t>.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588224" y="386386"/>
            <a:ext cx="2160240" cy="378042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dirty="0"/>
              <a:t>VÁLTOZÁSOK</a:t>
            </a:r>
          </a:p>
        </p:txBody>
      </p:sp>
    </p:spTree>
    <p:extLst>
      <p:ext uri="{BB962C8B-B14F-4D97-AF65-F5344CB8AC3E}">
        <p14:creationId xmlns:p14="http://schemas.microsoft.com/office/powerpoint/2010/main" val="137166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917720"/>
            <a:ext cx="8424936" cy="999111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BTMN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tantárgyi mentesítés 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megszűnése 2018. 09. 01. után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1540" y="2060848"/>
            <a:ext cx="8064896" cy="4048472"/>
          </a:xfrm>
        </p:spPr>
        <p:txBody>
          <a:bodyPr>
            <a:normAutofit/>
          </a:bodyPr>
          <a:lstStyle/>
          <a:p>
            <a:pPr algn="just"/>
            <a:r>
              <a:rPr lang="hu-HU" sz="2400" b="1" dirty="0" smtClean="0">
                <a:solidFill>
                  <a:srgbClr val="474747"/>
                </a:solidFill>
                <a:latin typeface="+mj-lt"/>
              </a:rPr>
              <a:t>NKT 56</a:t>
            </a:r>
            <a:r>
              <a:rPr lang="hu-HU" sz="2400" b="1" dirty="0">
                <a:solidFill>
                  <a:srgbClr val="474747"/>
                </a:solidFill>
                <a:latin typeface="+mj-lt"/>
              </a:rPr>
              <a:t>. § </a:t>
            </a:r>
            <a:r>
              <a:rPr lang="hu-HU" sz="2400" dirty="0">
                <a:solidFill>
                  <a:srgbClr val="474747"/>
                </a:solidFill>
                <a:latin typeface="+mj-lt"/>
              </a:rPr>
              <a:t>(1) A tanulót, ha egyéni adottsága, fejlettsége szükségessé teszi, a szakértői bizottság véleménye alapján az igazgató mentesíti</a:t>
            </a:r>
          </a:p>
          <a:p>
            <a:pPr algn="just"/>
            <a:r>
              <a:rPr lang="hu-HU" sz="2400" i="1" dirty="0">
                <a:solidFill>
                  <a:srgbClr val="474747"/>
                </a:solidFill>
                <a:latin typeface="+mj-lt"/>
              </a:rPr>
              <a:t>a) </a:t>
            </a:r>
            <a:r>
              <a:rPr lang="hu-HU" sz="2400" dirty="0">
                <a:solidFill>
                  <a:srgbClr val="474747"/>
                </a:solidFill>
                <a:latin typeface="+mj-lt"/>
              </a:rPr>
              <a:t>az érdemjegyekkel és osztályzatokkal történő értékelés és minősítés alól, és ehelyett szöveges értékelés és minősítés alkalmazását írja elő</a:t>
            </a:r>
            <a:r>
              <a:rPr lang="hu-HU" sz="2400" dirty="0" smtClean="0">
                <a:solidFill>
                  <a:srgbClr val="474747"/>
                </a:solidFill>
                <a:latin typeface="+mj-lt"/>
              </a:rPr>
              <a:t>,</a:t>
            </a:r>
            <a:endParaRPr lang="hu-HU" sz="2400" dirty="0">
              <a:solidFill>
                <a:srgbClr val="474747"/>
              </a:solidFill>
              <a:latin typeface="+mj-lt"/>
            </a:endParaRPr>
          </a:p>
          <a:p>
            <a:pPr algn="just"/>
            <a:r>
              <a:rPr lang="hu-HU" sz="2400" b="1" dirty="0">
                <a:latin typeface="+mj-lt"/>
              </a:rPr>
              <a:t>56. § (1) </a:t>
            </a:r>
            <a:r>
              <a:rPr lang="hu-HU" sz="2400" dirty="0">
                <a:latin typeface="+mj-lt"/>
              </a:rPr>
              <a:t>bekezdésében a </a:t>
            </a:r>
            <a:r>
              <a:rPr lang="hu-HU" sz="2400" dirty="0">
                <a:solidFill>
                  <a:srgbClr val="FF0000"/>
                </a:solidFill>
                <a:latin typeface="+mj-lt"/>
              </a:rPr>
              <a:t>„tanulót” </a:t>
            </a:r>
            <a:r>
              <a:rPr lang="hu-HU" sz="2400" dirty="0">
                <a:latin typeface="+mj-lt"/>
              </a:rPr>
              <a:t>szövegrész helyébe a </a:t>
            </a:r>
            <a:r>
              <a:rPr lang="hu-HU" sz="2400" dirty="0">
                <a:solidFill>
                  <a:srgbClr val="FF0000"/>
                </a:solidFill>
                <a:latin typeface="+mj-lt"/>
              </a:rPr>
              <a:t>„sajátos nevelési igényű tanulót”</a:t>
            </a:r>
            <a:r>
              <a:rPr lang="hu-HU" sz="2400" dirty="0">
                <a:latin typeface="+mj-lt"/>
              </a:rPr>
              <a:t> </a:t>
            </a:r>
            <a:endParaRPr lang="hu-HU" sz="2400" dirty="0" smtClean="0">
              <a:latin typeface="+mj-lt"/>
            </a:endParaRPr>
          </a:p>
          <a:p>
            <a:pPr marL="0" indent="0" algn="ctr">
              <a:buNone/>
            </a:pPr>
            <a:r>
              <a:rPr lang="hu-HU" sz="1800" dirty="0" smtClean="0">
                <a:solidFill>
                  <a:srgbClr val="FF0000"/>
                </a:solidFill>
                <a:latin typeface="+mj-lt"/>
              </a:rPr>
              <a:t>2018</a:t>
            </a:r>
            <a:r>
              <a:rPr lang="hu-HU" sz="1800" dirty="0">
                <a:solidFill>
                  <a:srgbClr val="FF0000"/>
                </a:solidFill>
                <a:latin typeface="+mj-lt"/>
              </a:rPr>
              <a:t>. 09. 01. </a:t>
            </a:r>
          </a:p>
          <a:p>
            <a:endParaRPr lang="hu-HU" sz="1800" dirty="0">
              <a:latin typeface="+mj-lt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660232" y="395661"/>
            <a:ext cx="2160240" cy="378042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dirty="0"/>
              <a:t>VÁLTOZÁSOK</a:t>
            </a:r>
          </a:p>
        </p:txBody>
      </p:sp>
    </p:spTree>
    <p:extLst>
      <p:ext uri="{BB962C8B-B14F-4D97-AF65-F5344CB8AC3E}">
        <p14:creationId xmlns:p14="http://schemas.microsoft.com/office/powerpoint/2010/main" val="237592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372350" cy="512322"/>
          </a:xfrm>
        </p:spPr>
        <p:txBody>
          <a:bodyPr rtlCol="0"/>
          <a:lstStyle/>
          <a:p>
            <a:pPr algn="ctr" rtl="0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Hivatkozott jogszabályok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916832"/>
            <a:ext cx="8047806" cy="2304256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>
                <a:latin typeface="+mj-lt"/>
              </a:rPr>
              <a:t>2011. évi CXC. Törvény a nemzeti köznevelésről</a:t>
            </a:r>
          </a:p>
          <a:p>
            <a:pPr>
              <a:lnSpc>
                <a:spcPct val="100000"/>
              </a:lnSpc>
            </a:pPr>
            <a:r>
              <a:rPr lang="it-IT" sz="2000" dirty="0">
                <a:latin typeface="+mj-lt"/>
              </a:rPr>
              <a:t>15/2013. (II. 26.) EMMI rendelet</a:t>
            </a:r>
            <a:endParaRPr lang="hu-HU" sz="200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hu-HU" sz="2000" dirty="0">
                <a:latin typeface="+mj-lt"/>
              </a:rPr>
              <a:t>2017. évi LXX. Törvény az oktatás szabályozására vonatkozó és egyes kapcsolódó törvények módosításáról (Magyar Közlöny 2017/ 87. </a:t>
            </a:r>
            <a:r>
              <a:rPr lang="hu-HU" sz="2000" dirty="0" err="1">
                <a:latin typeface="+mj-lt"/>
              </a:rPr>
              <a:t>sz</a:t>
            </a:r>
            <a:r>
              <a:rPr lang="hu-HU" sz="20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yerekkori barátság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376_TF03896101.potx" id="{896AC63C-94B0-441F-ABDD-AFD060962EE3}" vid="{152B8351-39E0-416D-8857-8DCC15C16913}"/>
    </a:ext>
  </a:extLst>
</a:theme>
</file>

<file path=ppt/theme/theme2.xml><?xml version="1.0" encoding="utf-8"?>
<a:theme xmlns:a="http://schemas.openxmlformats.org/drawingml/2006/main" name="Office-té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Gyerekek az iskolaudvaron bemutató, album (szélesvásznú)</Template>
  <TotalTime>538</TotalTime>
  <Words>115</Words>
  <Application>Microsoft Office PowerPoint</Application>
  <PresentationFormat>Diavetítés a képernyőre (4:3 oldalarány)</PresentationFormat>
  <Paragraphs>43</Paragraphs>
  <Slides>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Gyerekkori barátság 16x9</vt:lpstr>
      <vt:lpstr>VÁLTOZÁSOK</vt:lpstr>
      <vt:lpstr>PowerPoint bemutató</vt:lpstr>
      <vt:lpstr>PowerPoint bemutató</vt:lpstr>
      <vt:lpstr>VÁLTOZÁSOK</vt:lpstr>
      <vt:lpstr>Tankötelezettség</vt:lpstr>
      <vt:lpstr>SNI  rehabilitáció, habilitáció</vt:lpstr>
      <vt:lpstr>BTMN tantárgyi mentesítés megszűnése 2018. 09. 01. után</vt:lpstr>
      <vt:lpstr>Hivatkozott jogszabályok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VÁLTOZÁSOK</dc:title>
  <dc:creator>localim</dc:creator>
  <cp:keywords/>
  <cp:lastModifiedBy>localim</cp:lastModifiedBy>
  <cp:revision>23</cp:revision>
  <dcterms:created xsi:type="dcterms:W3CDTF">2017-09-13T17:05:37Z</dcterms:created>
  <dcterms:modified xsi:type="dcterms:W3CDTF">2017-09-19T06:28:25Z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